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1" r:id="rId6"/>
    <p:sldId id="265" r:id="rId7"/>
    <p:sldId id="269" r:id="rId8"/>
    <p:sldId id="264" r:id="rId9"/>
    <p:sldId id="262" r:id="rId10"/>
    <p:sldId id="263" r:id="rId11"/>
    <p:sldId id="268" r:id="rId12"/>
    <p:sldId id="270" r:id="rId13"/>
    <p:sldId id="271" r:id="rId14"/>
    <p:sldId id="266" r:id="rId15"/>
    <p:sldId id="267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101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B79871-CDFC-4BBB-9694-E1A7EBADE15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1D46D0-E8B9-49AA-A829-6655DDBC65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49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1D46D0-E8B9-49AA-A829-6655DDBC6582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26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1D46D0-E8B9-49AA-A829-6655DDBC6582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8978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046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0705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7561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23133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36035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3128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3775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6345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110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2664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816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294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7575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664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9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3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902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89AFC-F675-494B-BB49-71E72C3D4AA5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859E0-9BE1-4C86-A354-CE0A07D4C5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92962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FC711-ECA0-24C7-1297-06C9496BC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6DFA2A-5B33-841D-04FF-D6FD25F7F658}"/>
              </a:ext>
            </a:extLst>
          </p:cNvPr>
          <p:cNvSpPr/>
          <p:nvPr/>
        </p:nvSpPr>
        <p:spPr>
          <a:xfrm>
            <a:off x="6567949" y="6273225"/>
            <a:ext cx="586002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Presented by:- Aman  Kr</a:t>
            </a:r>
            <a:r>
              <a:rPr lang="en-US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.</a:t>
            </a:r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</a:t>
            </a:r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upta</a:t>
            </a:r>
          </a:p>
        </p:txBody>
      </p:sp>
    </p:spTree>
    <p:extLst>
      <p:ext uri="{BB962C8B-B14F-4D97-AF65-F5344CB8AC3E}">
        <p14:creationId xmlns:p14="http://schemas.microsoft.com/office/powerpoint/2010/main" val="2132038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E46C834-4D25-12D6-89A9-13F243A5B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90B9C0-970C-425D-1917-07817A457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" y="190500"/>
            <a:ext cx="11915775" cy="66674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42631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79965A-58F5-00D7-1636-B4B3D8216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76CC85-237F-3C0C-84B5-8E36BF1D42F3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US" sz="4400" b="1"/>
              <a:t>Iterative Deepening Depth-First Search:</a:t>
            </a:r>
            <a:endParaRPr lang="en-US" sz="4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04008-44C8-98BA-DF63-AA318D4D85CC}"/>
              </a:ext>
            </a:extLst>
          </p:cNvPr>
          <p:cNvSpPr txBox="1"/>
          <p:nvPr/>
        </p:nvSpPr>
        <p:spPr>
          <a:xfrm>
            <a:off x="771526" y="582067"/>
            <a:ext cx="10982324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bg1"/>
                </a:solidFill>
              </a:rPr>
              <a:t>The iterative deepening algorithm is a combination of DFS and BFS algorithms. This search algorithm finds out the best depth limit and does it by gradually increasing the limit until a goal is found.</a:t>
            </a:r>
          </a:p>
          <a:p>
            <a:endParaRPr lang="en-US" sz="2800" b="1" i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bg1"/>
                </a:solidFill>
              </a:rPr>
              <a:t>This algorithm performs depth-first search up to a certain "depth limit", and it keeps increasing the depth limit after each iteration until the goal node is found.</a:t>
            </a:r>
          </a:p>
          <a:p>
            <a:endParaRPr lang="en-US" sz="2800" b="1" i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bg1"/>
                </a:solidFill>
              </a:rPr>
              <a:t>This search algorithm combines the benefits of Breadth-first search's fast search and Depth-first search's memory efficiency.</a:t>
            </a:r>
          </a:p>
          <a:p>
            <a:endParaRPr lang="en-US" sz="2800" b="1" i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bg1"/>
                </a:solidFill>
              </a:rPr>
              <a:t>The iterative search algorithm is useful in uninformed search when the search space is large, and the depth of the goal node is unknown.</a:t>
            </a:r>
          </a:p>
        </p:txBody>
      </p:sp>
    </p:spTree>
    <p:extLst>
      <p:ext uri="{BB962C8B-B14F-4D97-AF65-F5344CB8AC3E}">
        <p14:creationId xmlns:p14="http://schemas.microsoft.com/office/powerpoint/2010/main" val="144815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C29482-0C28-19FF-1185-6C4A1D35EE82}"/>
              </a:ext>
            </a:extLst>
          </p:cNvPr>
          <p:cNvSpPr txBox="1"/>
          <p:nvPr/>
        </p:nvSpPr>
        <p:spPr>
          <a:xfrm>
            <a:off x="1" y="1"/>
            <a:ext cx="264795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Example:-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3E1F46-A3ED-D787-A110-CF9BE53AA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25" y="1276349"/>
            <a:ext cx="8008100" cy="52197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9D2A4AD-992F-2F41-E1B8-3F83DB031087}"/>
              </a:ext>
            </a:extLst>
          </p:cNvPr>
          <p:cNvCxnSpPr>
            <a:cxnSpLocks/>
          </p:cNvCxnSpPr>
          <p:nvPr/>
        </p:nvCxnSpPr>
        <p:spPr>
          <a:xfrm>
            <a:off x="2219326" y="2811782"/>
            <a:ext cx="3876674" cy="0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697AE8-23B9-9AA5-645E-A3151A4BA8D7}"/>
              </a:ext>
            </a:extLst>
          </p:cNvPr>
          <p:cNvCxnSpPr>
            <a:cxnSpLocks/>
          </p:cNvCxnSpPr>
          <p:nvPr/>
        </p:nvCxnSpPr>
        <p:spPr>
          <a:xfrm flipV="1">
            <a:off x="647701" y="3886200"/>
            <a:ext cx="5448299" cy="49532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504C3-FF2C-AC27-F88B-4473CDF83E18}"/>
              </a:ext>
            </a:extLst>
          </p:cNvPr>
          <p:cNvCxnSpPr>
            <a:cxnSpLocks/>
          </p:cNvCxnSpPr>
          <p:nvPr/>
        </p:nvCxnSpPr>
        <p:spPr>
          <a:xfrm flipV="1">
            <a:off x="1171576" y="5071110"/>
            <a:ext cx="5448299" cy="49532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421305-9CEE-EAEF-D2F8-334F32C0A018}"/>
              </a:ext>
            </a:extLst>
          </p:cNvPr>
          <p:cNvCxnSpPr>
            <a:cxnSpLocks/>
          </p:cNvCxnSpPr>
          <p:nvPr/>
        </p:nvCxnSpPr>
        <p:spPr>
          <a:xfrm flipV="1">
            <a:off x="1724026" y="6219825"/>
            <a:ext cx="5448299" cy="49532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BBA822E-3EB9-255F-5A2F-5B77BDEA0755}"/>
              </a:ext>
            </a:extLst>
          </p:cNvPr>
          <p:cNvSpPr txBox="1"/>
          <p:nvPr/>
        </p:nvSpPr>
        <p:spPr>
          <a:xfrm>
            <a:off x="9082303" y="1285430"/>
            <a:ext cx="5476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dirty="0">
                <a:solidFill>
                  <a:srgbClr val="233452"/>
                </a:solidFill>
                <a:effectLst/>
                <a:latin typeface="-apple-system"/>
              </a:rPr>
              <a:t>A</a:t>
            </a:r>
            <a:endParaRPr lang="en-IN" sz="2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6CBA82-EE84-0006-576D-2201C5C8B9A9}"/>
              </a:ext>
            </a:extLst>
          </p:cNvPr>
          <p:cNvSpPr txBox="1"/>
          <p:nvPr/>
        </p:nvSpPr>
        <p:spPr>
          <a:xfrm>
            <a:off x="9028399" y="2469566"/>
            <a:ext cx="12031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dirty="0">
                <a:solidFill>
                  <a:srgbClr val="233452"/>
                </a:solidFill>
                <a:effectLst/>
                <a:latin typeface="-apple-system"/>
              </a:rPr>
              <a:t>A B C D</a:t>
            </a:r>
            <a:endParaRPr lang="en-IN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9F2BBD-4C8F-406C-CB1D-56EB852A9F89}"/>
              </a:ext>
            </a:extLst>
          </p:cNvPr>
          <p:cNvSpPr txBox="1"/>
          <p:nvPr/>
        </p:nvSpPr>
        <p:spPr>
          <a:xfrm>
            <a:off x="8655248" y="220462"/>
            <a:ext cx="264795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Iteration’s:-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172A08-D5F7-72D3-0D33-9F9A184FDDA8}"/>
              </a:ext>
            </a:extLst>
          </p:cNvPr>
          <p:cNvSpPr txBox="1"/>
          <p:nvPr/>
        </p:nvSpPr>
        <p:spPr>
          <a:xfrm>
            <a:off x="8817768" y="3655367"/>
            <a:ext cx="232290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i="0" dirty="0">
                <a:solidFill>
                  <a:schemeClr val="bg2">
                    <a:lumMod val="50000"/>
                  </a:schemeClr>
                </a:solidFill>
                <a:effectLst/>
                <a:latin typeface="-apple-system"/>
              </a:rPr>
              <a:t>A B E F C G D H</a:t>
            </a:r>
            <a:endParaRPr lang="en-IN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D2BD2C-35E6-8F0F-8CFA-225B3CD718B4}"/>
              </a:ext>
            </a:extLst>
          </p:cNvPr>
          <p:cNvSpPr txBox="1"/>
          <p:nvPr/>
        </p:nvSpPr>
        <p:spPr>
          <a:xfrm>
            <a:off x="8261725" y="4840277"/>
            <a:ext cx="35420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i="0" dirty="0">
                <a:solidFill>
                  <a:schemeClr val="bg2">
                    <a:lumMod val="50000"/>
                  </a:schemeClr>
                </a:solidFill>
                <a:effectLst/>
                <a:latin typeface="-apple-system"/>
              </a:rPr>
              <a:t>A B E I F J K C G L D H M N</a:t>
            </a:r>
            <a:endParaRPr lang="en-IN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ED5BFB-3DFA-0A0B-14A1-044FA74DF4F2}"/>
              </a:ext>
            </a:extLst>
          </p:cNvPr>
          <p:cNvSpPr txBox="1"/>
          <p:nvPr/>
        </p:nvSpPr>
        <p:spPr>
          <a:xfrm>
            <a:off x="7875356" y="6219825"/>
            <a:ext cx="44481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0" i="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  <a:latin typeface="-apple-system"/>
              </a:rPr>
              <a:t>A B E I F J K O P C G L R D H M N S</a:t>
            </a:r>
            <a:endParaRPr lang="en-IN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156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0CB90E-7545-A87B-4D99-CE44F3A3011C}"/>
              </a:ext>
            </a:extLst>
          </p:cNvPr>
          <p:cNvSpPr txBox="1"/>
          <p:nvPr/>
        </p:nvSpPr>
        <p:spPr>
          <a:xfrm>
            <a:off x="4686300" y="0"/>
            <a:ext cx="264795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Solution:-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4CBEF2-411E-8662-DB92-EAEDB11E0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1249859"/>
            <a:ext cx="10701338" cy="478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33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3E22D1D-6930-79C6-718E-7D5666E65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C8B0B3-C7CF-701E-B604-A61B27A928BE}"/>
              </a:ext>
            </a:extLst>
          </p:cNvPr>
          <p:cNvSpPr txBox="1"/>
          <p:nvPr/>
        </p:nvSpPr>
        <p:spPr>
          <a:xfrm>
            <a:off x="0" y="0"/>
            <a:ext cx="3419475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Advantages:-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C92A58-600F-C910-06CA-F5857F7EDFE3}"/>
              </a:ext>
            </a:extLst>
          </p:cNvPr>
          <p:cNvSpPr txBox="1"/>
          <p:nvPr/>
        </p:nvSpPr>
        <p:spPr>
          <a:xfrm>
            <a:off x="-1" y="2886075"/>
            <a:ext cx="4000501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Disadvantages:-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9BA00B-3897-D1AF-9836-D1B4530CA7A8}"/>
              </a:ext>
            </a:extLst>
          </p:cNvPr>
          <p:cNvSpPr txBox="1"/>
          <p:nvPr/>
        </p:nvSpPr>
        <p:spPr>
          <a:xfrm>
            <a:off x="161926" y="1067097"/>
            <a:ext cx="833437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Combine the advantage of both DFS and BFS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Complete &amp; Optimal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Will not go in infinite loop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F52AD4D7-472F-2A08-7E53-E749916CBE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926" y="4091672"/>
            <a:ext cx="6267450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Regressive Recursion is required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May require more memory</a:t>
            </a:r>
          </a:p>
        </p:txBody>
      </p:sp>
    </p:spTree>
    <p:extLst>
      <p:ext uri="{BB962C8B-B14F-4D97-AF65-F5344CB8AC3E}">
        <p14:creationId xmlns:p14="http://schemas.microsoft.com/office/powerpoint/2010/main" val="413706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97B7B41-53F2-FF94-DF80-82A1D1283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AE28B80-731B-CC0C-B91A-9355FDA449D3}"/>
                  </a:ext>
                </a:extLst>
              </p:cNvPr>
              <p:cNvSpPr txBox="1"/>
              <p:nvPr/>
            </p:nvSpPr>
            <p:spPr>
              <a:xfrm>
                <a:off x="190499" y="1113239"/>
                <a:ext cx="11315701" cy="50801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3200" b="1" u="sng" dirty="0">
                    <a:latin typeface="Arial Rounded MT Bold" panose="020F0704030504030204" pitchFamily="34" charset="0"/>
                  </a:rPr>
                  <a:t>Completeness:</a:t>
                </a:r>
              </a:p>
              <a:p>
                <a:pPr>
                  <a:buNone/>
                </a:pPr>
                <a:r>
                  <a:rPr lang="en-IN" sz="3200" dirty="0">
                    <a:solidFill>
                      <a:schemeClr val="bg1"/>
                    </a:solidFill>
                  </a:rPr>
                  <a:t>This algorithm is complete if the branching factor is finite.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3200" b="1" u="sng" dirty="0">
                    <a:latin typeface="Arial Rounded MT Bold" panose="020F0704030504030204" pitchFamily="34" charset="0"/>
                  </a:rPr>
                  <a:t>Time Complexity</a:t>
                </a:r>
                <a:r>
                  <a:rPr lang="en-IN" sz="3200" b="1" u="sng" dirty="0"/>
                  <a:t>:</a:t>
                </a:r>
              </a:p>
              <a:p>
                <a:pPr>
                  <a:buNone/>
                </a:pPr>
                <a:r>
                  <a:rPr lang="en-IN" sz="3200" dirty="0">
                    <a:solidFill>
                      <a:schemeClr val="bg1"/>
                    </a:solidFill>
                  </a:rPr>
                  <a:t>Let’s suppose </a:t>
                </a:r>
                <a14:m>
                  <m:oMath xmlns:m="http://schemas.openxmlformats.org/officeDocument/2006/math">
                    <m:r>
                      <a:rPr lang="en-IN" sz="3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IN" sz="3200" dirty="0">
                    <a:solidFill>
                      <a:schemeClr val="bg1"/>
                    </a:solidFill>
                  </a:rPr>
                  <a:t>is the branching factor and depth is </a:t>
                </a:r>
                <a14:m>
                  <m:oMath xmlns:m="http://schemas.openxmlformats.org/officeDocument/2006/math">
                    <m:r>
                      <a:rPr lang="en-IN" sz="3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IN" sz="3200" dirty="0">
                    <a:solidFill>
                      <a:schemeClr val="bg1"/>
                    </a:solidFill>
                  </a:rPr>
                  <a:t>, then the worst-case time complexity is </a:t>
                </a:r>
                <a14:m>
                  <m:oMath xmlns:m="http://schemas.openxmlformats.org/officeDocument/2006/math">
                    <m:r>
                      <a:rPr lang="en-IN" sz="3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ar-AE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ar-AE" sz="3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ar-AE" sz="3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ar-AE" sz="3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p>
                        </m:sSup>
                      </m:e>
                    </m:d>
                  </m:oMath>
                </a14:m>
                <a:r>
                  <a:rPr lang="ar-AE" sz="3200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3200" b="1" u="sng" dirty="0">
                    <a:latin typeface="Arial Rounded MT Bold" panose="020F0704030504030204" pitchFamily="34" charset="0"/>
                  </a:rPr>
                  <a:t>Space Complexity:</a:t>
                </a:r>
              </a:p>
              <a:p>
                <a:pPr>
                  <a:buNone/>
                </a:pPr>
                <a:r>
                  <a:rPr lang="en-IN" sz="3200" dirty="0">
                    <a:solidFill>
                      <a:schemeClr val="bg1"/>
                    </a:solidFill>
                  </a:rPr>
                  <a:t>The space complexity of IDDFS will be </a:t>
                </a:r>
                <a14:m>
                  <m:oMath xmlns:m="http://schemas.openxmlformats.org/officeDocument/2006/math">
                    <m:r>
                      <a:rPr lang="en-IN" sz="3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ar-AE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𝑏𝑑</m:t>
                        </m:r>
                      </m:e>
                    </m:d>
                  </m:oMath>
                </a14:m>
                <a:r>
                  <a:rPr lang="ar-AE" sz="3200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3200" b="1" u="sng" dirty="0">
                    <a:latin typeface="Arial Rounded MT Bold" panose="020F0704030504030204" pitchFamily="34" charset="0"/>
                  </a:rPr>
                  <a:t>Optimal:</a:t>
                </a:r>
              </a:p>
              <a:p>
                <a:pPr>
                  <a:buNone/>
                </a:pPr>
                <a:r>
                  <a:rPr lang="en-IN" sz="3200" dirty="0">
                    <a:solidFill>
                      <a:schemeClr val="bg1"/>
                    </a:solidFill>
                  </a:rPr>
                  <a:t>IDDFS algorithm is optimal if path cost is a non-decreasing function of the depth of the node.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AE28B80-731B-CC0C-B91A-9355FDA449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499" y="1113239"/>
                <a:ext cx="11315701" cy="5080173"/>
              </a:xfrm>
              <a:prstGeom prst="rect">
                <a:avLst/>
              </a:prstGeom>
              <a:blipFill>
                <a:blip r:embed="rId3"/>
                <a:stretch>
                  <a:fillRect l="-1346" t="-1561" r="-1185" b="-312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2EB2CCEC-E14E-A219-1D1B-A3633AFE8710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4400" b="1" dirty="0"/>
              <a:t>IDDFS(Properties):</a:t>
            </a:r>
          </a:p>
        </p:txBody>
      </p:sp>
    </p:spTree>
    <p:extLst>
      <p:ext uri="{BB962C8B-B14F-4D97-AF65-F5344CB8AC3E}">
        <p14:creationId xmlns:p14="http://schemas.microsoft.com/office/powerpoint/2010/main" val="2846636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D869B43-C917-0978-A26D-AE0AF9739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85725"/>
            <a:ext cx="12096749" cy="66302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D353A0-0758-C675-9D25-7807F81C6CDF}"/>
              </a:ext>
            </a:extLst>
          </p:cNvPr>
          <p:cNvSpPr txBox="1"/>
          <p:nvPr/>
        </p:nvSpPr>
        <p:spPr>
          <a:xfrm>
            <a:off x="95251" y="3992479"/>
            <a:ext cx="615661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latin typeface="Arial Rounded MT Bold" panose="020F0704030504030204" pitchFamily="34" charset="0"/>
              </a:rPr>
              <a:t>SOURCE</a:t>
            </a:r>
            <a:r>
              <a:rPr lang="en-IN" sz="2400" b="1" u="sng" dirty="0">
                <a:latin typeface="Arial Rounded MT Bold" panose="020F0704030504030204" pitchFamily="34" charset="0"/>
              </a:rPr>
              <a:t>: - GEEKS FOR GEEKS</a:t>
            </a:r>
          </a:p>
          <a:p>
            <a:r>
              <a:rPr lang="en-IN" sz="2400" b="1" u="sng" dirty="0">
                <a:latin typeface="Arial Rounded MT Bold" panose="020F0704030504030204" pitchFamily="34" charset="0"/>
              </a:rPr>
              <a:t>                         LINKEDIN POSTS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3728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73BF2A-3659-DB0F-D5BE-4D63602A797B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INDRODUCTION TO SEARCH TECHNIQUES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95662C-BC72-72CD-9D72-23A8CAF0C126}"/>
              </a:ext>
            </a:extLst>
          </p:cNvPr>
          <p:cNvSpPr txBox="1"/>
          <p:nvPr/>
        </p:nvSpPr>
        <p:spPr>
          <a:xfrm>
            <a:off x="2467897" y="5447072"/>
            <a:ext cx="943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DDFE3BD-22BE-A838-4D4F-6C0083664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6153"/>
            <a:ext cx="12083845" cy="59482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561D3BB-C6E3-D080-57FC-980F93D2E37B}"/>
              </a:ext>
            </a:extLst>
          </p:cNvPr>
          <p:cNvSpPr txBox="1"/>
          <p:nvPr/>
        </p:nvSpPr>
        <p:spPr>
          <a:xfrm>
            <a:off x="265470" y="1455174"/>
            <a:ext cx="771832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en-US" sz="2800" dirty="0"/>
              <a:t>In Artificial Intelligence, Search techniques are universal problem-solving methods. Rational agents or Problem-solving agents in AI mostly used these search strategies or algorithms to solve a specific problem and provide the best result. Problem-solving agents are the goal-based agents and use atomic representation. In this topic, we will learn various problem-solving search algorithms.”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4834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4DE2658-B220-A41F-80CA-228D2510ABFF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/>
              <a:t>Search Algorithm Terminologies:</a:t>
            </a:r>
            <a:endParaRPr lang="en-IN" sz="4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C052AC-CCCF-0CD8-048D-60AC643B5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6" y="875070"/>
            <a:ext cx="11874910" cy="58747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A07E2B5-262C-FDE3-095C-3C6EC2EB18E7}"/>
              </a:ext>
            </a:extLst>
          </p:cNvPr>
          <p:cNvSpPr txBox="1"/>
          <p:nvPr/>
        </p:nvSpPr>
        <p:spPr>
          <a:xfrm>
            <a:off x="668594" y="1248696"/>
            <a:ext cx="11071122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r>
              <a:rPr lang="en-IN" sz="2000" dirty="0">
                <a:latin typeface="Arial Rounded MT Bold" panose="020F0704030504030204" pitchFamily="34" charset="0"/>
              </a:rPr>
              <a:t>Search: Searching is a step by step procedure to solve a search-problem in a given search space. A search problem can have three main factors: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latin typeface="Arial Rounded MT Bold" panose="020F07040305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latin typeface="Arial Rounded MT Bold" panose="020F0704030504030204" pitchFamily="34" charset="0"/>
              </a:rPr>
              <a:t>Search Space: Search space represents a set of possible solutions, which a system may have.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latin typeface="Arial Rounded MT Bold" panose="020F07040305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latin typeface="Arial Rounded MT Bold" panose="020F0704030504030204" pitchFamily="34" charset="0"/>
              </a:rPr>
              <a:t>Start State: It is a state from begins the search.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latin typeface="Arial Rounded MT Bold" panose="020F07040305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latin typeface="Arial Rounded MT Bold" panose="020F0704030504030204" pitchFamily="34" charset="0"/>
              </a:rPr>
              <a:t>Goal test: It is a function which where agent observe the current state and returns whether the goal state is achieved or not</a:t>
            </a:r>
            <a:r>
              <a:rPr lang="en-IN" sz="2000" dirty="0">
                <a:latin typeface="Algerian" panose="04020705040A02060702" pitchFamily="82" charset="0"/>
              </a:rPr>
              <a:t>.              </a:t>
            </a:r>
            <a:r>
              <a:rPr lang="en-IN" dirty="0">
                <a:latin typeface="Algerian" panose="04020705040A02060702" pitchFamily="82" charset="0"/>
              </a:rPr>
              <a:t>           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660426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FA4BA4-2EF8-BE06-551B-4D4C8A72B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100" y="3146322"/>
            <a:ext cx="4152900" cy="37116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683754-A762-B827-8A88-F25AB5C3C2B3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Properties of Search Algorithm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C856D3-6714-CD6F-61D8-3EC6293E414F}"/>
              </a:ext>
            </a:extLst>
          </p:cNvPr>
          <p:cNvSpPr txBox="1"/>
          <p:nvPr/>
        </p:nvSpPr>
        <p:spPr>
          <a:xfrm>
            <a:off x="209549" y="1114424"/>
            <a:ext cx="782955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b="1" i="1" u="sng" dirty="0"/>
              <a:t>Completeness</a:t>
            </a:r>
            <a:r>
              <a:rPr lang="en-US" sz="2800" dirty="0">
                <a:solidFill>
                  <a:srgbClr val="002060"/>
                </a:solidFill>
              </a:rPr>
              <a:t>: </a:t>
            </a:r>
            <a:r>
              <a:rPr lang="en-US" sz="2800" dirty="0">
                <a:solidFill>
                  <a:schemeClr val="bg1"/>
                </a:solidFill>
              </a:rPr>
              <a:t>A search algorithm is said to be complete if it guarantees to return a solution if at least any solution exists for any random input.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b="1" i="1" u="sng" dirty="0"/>
              <a:t>Optimality</a:t>
            </a:r>
            <a:r>
              <a:rPr lang="en-US" sz="2800" dirty="0">
                <a:solidFill>
                  <a:schemeClr val="bg1"/>
                </a:solidFill>
              </a:rPr>
              <a:t>: If a solution found for an algorithm is guaranteed to be the best solution (lowest path cost) among all other solutions, then such a solution is said to be an optimal solution.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b="1" i="1" u="sng" dirty="0"/>
              <a:t>Time Complexity</a:t>
            </a:r>
            <a:r>
              <a:rPr lang="en-US" sz="2800" dirty="0"/>
              <a:t>: </a:t>
            </a:r>
            <a:r>
              <a:rPr lang="en-US" sz="2800" dirty="0">
                <a:solidFill>
                  <a:schemeClr val="bg1"/>
                </a:solidFill>
              </a:rPr>
              <a:t>Time complexity is a measure of time for an algorithm to complete its task.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b="1" i="1" u="sng" dirty="0"/>
              <a:t>Space Complexity</a:t>
            </a:r>
            <a:r>
              <a:rPr lang="en-US" sz="2800" dirty="0">
                <a:solidFill>
                  <a:schemeClr val="bg1"/>
                </a:solidFill>
              </a:rPr>
              <a:t>: It is the maximum storage space required at any point during the search, as the complexity of the problem</a:t>
            </a:r>
            <a:r>
              <a:rPr lang="en-US" sz="2000" dirty="0">
                <a:solidFill>
                  <a:schemeClr val="bg1"/>
                </a:solidFill>
              </a:rPr>
              <a:t>. 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767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C4AB784-0C08-A82D-0C6F-04A3A0791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EE7BB1-BC9D-AEAC-E37E-3D435CD23B5B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Depth Limited Search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2AAEBF-3F91-0983-7D99-981928C358DF}"/>
              </a:ext>
            </a:extLst>
          </p:cNvPr>
          <p:cNvSpPr txBox="1"/>
          <p:nvPr/>
        </p:nvSpPr>
        <p:spPr>
          <a:xfrm>
            <a:off x="104775" y="769441"/>
            <a:ext cx="116585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 depth-limited search algorithm is similar to depth-first search with a predetermined limit. Depth-limited search can solve the drawback of the infinite path in the Depth-first search. In this algorithm, the node at the depth limit will be treated as if it has no successor nodes further.</a:t>
            </a:r>
            <a:endParaRPr lang="en-IN" sz="24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EA4368A-E531-AF07-E956-6C405D118F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99" y="2259450"/>
            <a:ext cx="10801350" cy="45188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23119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1013F39-8515-4BA4-DB9B-946092DF0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FC3CCD4-CD17-14CF-AC4E-AF7B57353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25" y="1082546"/>
            <a:ext cx="11830049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strike="noStrike" cap="none" normalizeH="0" baseline="0" dirty="0">
                <a:ln>
                  <a:noFill/>
                </a:ln>
                <a:effectLst/>
                <a:latin typeface="Aptos Display" panose="020B0004020202020204" pitchFamily="34" charset="0"/>
                <a:cs typeface="Arial" panose="020B0604020202020204" pitchFamily="34" charset="0"/>
              </a:rPr>
              <a:t>A depth-limited search algorithm is similar to depth-first search with a predetermined limit.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1" strike="noStrike" cap="none" normalizeH="0" baseline="0" dirty="0">
              <a:ln>
                <a:noFill/>
              </a:ln>
              <a:effectLst/>
              <a:latin typeface="Aptos Display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strike="noStrike" cap="none" normalizeH="0" baseline="0" dirty="0">
                <a:ln>
                  <a:noFill/>
                </a:ln>
                <a:effectLst/>
                <a:latin typeface="Aptos Display" panose="020B0004020202020204" pitchFamily="34" charset="0"/>
                <a:cs typeface="Arial" panose="020B0604020202020204" pitchFamily="34" charset="0"/>
              </a:rPr>
              <a:t>Depth-limited search can solve the drawback of the infinite path in the Depth-first search.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1" strike="noStrike" cap="none" normalizeH="0" baseline="0" dirty="0">
              <a:ln>
                <a:noFill/>
              </a:ln>
              <a:effectLst/>
              <a:latin typeface="Aptos Display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strike="noStrike" cap="none" normalizeH="0" baseline="0" dirty="0">
                <a:ln>
                  <a:noFill/>
                </a:ln>
                <a:effectLst/>
                <a:latin typeface="Aptos Display" panose="020B0004020202020204" pitchFamily="34" charset="0"/>
                <a:cs typeface="Arial" panose="020B0604020202020204" pitchFamily="34" charset="0"/>
              </a:rPr>
              <a:t>In this algorithm, the node at the depth limit will treat as it has no successor nodes further.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1" strike="noStrike" cap="none" normalizeH="0" baseline="0" dirty="0">
              <a:ln>
                <a:noFill/>
              </a:ln>
              <a:effectLst/>
              <a:latin typeface="Aptos Display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strike="noStrike" cap="none" normalizeH="0" baseline="0" dirty="0">
                <a:ln>
                  <a:noFill/>
                </a:ln>
                <a:effectLst/>
                <a:latin typeface="Aptos Display" panose="020B0004020202020204" pitchFamily="34" charset="0"/>
                <a:cs typeface="Arial" panose="020B0604020202020204" pitchFamily="34" charset="0"/>
              </a:rPr>
              <a:t>(It may not be optimal if the problem has more than one solution.)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DAE0E1-8BDF-CDAB-D57F-1067C417650A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Depth Limited Search(Algorithm):- </a:t>
            </a:r>
          </a:p>
        </p:txBody>
      </p:sp>
    </p:spTree>
    <p:extLst>
      <p:ext uri="{BB962C8B-B14F-4D97-AF65-F5344CB8AC3E}">
        <p14:creationId xmlns:p14="http://schemas.microsoft.com/office/powerpoint/2010/main" val="140582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D0944-9926-4D36-8346-88D44F89A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D46B22-9291-EFCC-F133-D8F921F95AAD}"/>
              </a:ext>
            </a:extLst>
          </p:cNvPr>
          <p:cNvSpPr txBox="1"/>
          <p:nvPr/>
        </p:nvSpPr>
        <p:spPr>
          <a:xfrm>
            <a:off x="1" y="1"/>
            <a:ext cx="264795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Example:-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5ED4B-0333-11F0-51FF-F12D5689C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76" y="1278556"/>
            <a:ext cx="7753349" cy="43008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4592A67-3CF4-A2C5-22AD-AB75F32796D2}"/>
              </a:ext>
            </a:extLst>
          </p:cNvPr>
          <p:cNvCxnSpPr>
            <a:cxnSpLocks/>
          </p:cNvCxnSpPr>
          <p:nvPr/>
        </p:nvCxnSpPr>
        <p:spPr>
          <a:xfrm>
            <a:off x="2647951" y="2590799"/>
            <a:ext cx="4876799" cy="0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89C0D4-3D25-A91E-F00D-7038E5258ABB}"/>
              </a:ext>
            </a:extLst>
          </p:cNvPr>
          <p:cNvSpPr txBox="1"/>
          <p:nvPr/>
        </p:nvSpPr>
        <p:spPr>
          <a:xfrm>
            <a:off x="219077" y="2298412"/>
            <a:ext cx="2209797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3200" dirty="0"/>
              <a:t>Level 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F96ABD2-B826-56A3-A072-64FFD7C45015}"/>
              </a:ext>
            </a:extLst>
          </p:cNvPr>
          <p:cNvCxnSpPr>
            <a:cxnSpLocks/>
          </p:cNvCxnSpPr>
          <p:nvPr/>
        </p:nvCxnSpPr>
        <p:spPr>
          <a:xfrm>
            <a:off x="2486026" y="3448050"/>
            <a:ext cx="3619500" cy="0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6E53BA-E1D2-0A06-F376-418834E9B16C}"/>
              </a:ext>
            </a:extLst>
          </p:cNvPr>
          <p:cNvCxnSpPr>
            <a:cxnSpLocks/>
          </p:cNvCxnSpPr>
          <p:nvPr/>
        </p:nvCxnSpPr>
        <p:spPr>
          <a:xfrm>
            <a:off x="1724027" y="4324350"/>
            <a:ext cx="3619500" cy="0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E0E131-D757-1FA1-BA14-F1FC8C2F9873}"/>
              </a:ext>
            </a:extLst>
          </p:cNvPr>
          <p:cNvCxnSpPr>
            <a:cxnSpLocks/>
          </p:cNvCxnSpPr>
          <p:nvPr/>
        </p:nvCxnSpPr>
        <p:spPr>
          <a:xfrm>
            <a:off x="1676401" y="5210175"/>
            <a:ext cx="3619500" cy="0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9804439-5991-C9F8-849B-81F28A4DF81A}"/>
              </a:ext>
            </a:extLst>
          </p:cNvPr>
          <p:cNvSpPr txBox="1"/>
          <p:nvPr/>
        </p:nvSpPr>
        <p:spPr>
          <a:xfrm>
            <a:off x="38101" y="3199296"/>
            <a:ext cx="2209797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3200" dirty="0"/>
              <a:t>Level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6FC256-B0A5-35E1-F2F0-1C813A8315D7}"/>
              </a:ext>
            </a:extLst>
          </p:cNvPr>
          <p:cNvSpPr txBox="1"/>
          <p:nvPr/>
        </p:nvSpPr>
        <p:spPr>
          <a:xfrm>
            <a:off x="219077" y="1614520"/>
            <a:ext cx="2209797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3200" dirty="0"/>
              <a:t>Level 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36CB50-73A0-54DB-21F3-1625C703149B}"/>
              </a:ext>
            </a:extLst>
          </p:cNvPr>
          <p:cNvSpPr txBox="1"/>
          <p:nvPr/>
        </p:nvSpPr>
        <p:spPr>
          <a:xfrm>
            <a:off x="0" y="4951896"/>
            <a:ext cx="2209797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3200" dirty="0"/>
              <a:t>Level 4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9BBBCF1-0051-0BD5-7935-4CCA5A3C2560}"/>
              </a:ext>
            </a:extLst>
          </p:cNvPr>
          <p:cNvCxnSpPr>
            <a:cxnSpLocks/>
          </p:cNvCxnSpPr>
          <p:nvPr/>
        </p:nvCxnSpPr>
        <p:spPr>
          <a:xfrm flipV="1">
            <a:off x="2647951" y="1857375"/>
            <a:ext cx="5448299" cy="49532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CAA29B8-791D-1404-0EEB-615AC48E6392}"/>
              </a:ext>
            </a:extLst>
          </p:cNvPr>
          <p:cNvSpPr txBox="1"/>
          <p:nvPr/>
        </p:nvSpPr>
        <p:spPr>
          <a:xfrm>
            <a:off x="19052" y="4031962"/>
            <a:ext cx="2209797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3200" dirty="0"/>
              <a:t>Level 3</a:t>
            </a:r>
          </a:p>
        </p:txBody>
      </p:sp>
    </p:spTree>
    <p:extLst>
      <p:ext uri="{BB962C8B-B14F-4D97-AF65-F5344CB8AC3E}">
        <p14:creationId xmlns:p14="http://schemas.microsoft.com/office/powerpoint/2010/main" val="4257724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B9B62DD-F08F-C35F-9166-201C9E94F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520890-BAA8-49CE-1F93-6A9B8617F1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312" y="1019175"/>
            <a:ext cx="9975338" cy="546749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6FF2D2-DCBD-6795-6081-AEC1CC3C5FF3}"/>
              </a:ext>
            </a:extLst>
          </p:cNvPr>
          <p:cNvSpPr txBox="1"/>
          <p:nvPr/>
        </p:nvSpPr>
        <p:spPr>
          <a:xfrm>
            <a:off x="4286251" y="0"/>
            <a:ext cx="264795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Solution:- </a:t>
            </a:r>
          </a:p>
        </p:txBody>
      </p:sp>
    </p:spTree>
    <p:extLst>
      <p:ext uri="{BB962C8B-B14F-4D97-AF65-F5344CB8AC3E}">
        <p14:creationId xmlns:p14="http://schemas.microsoft.com/office/powerpoint/2010/main" val="1424983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F65083D-C94D-B728-FBF9-9C8290A3D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16416B-3E80-E8F7-8955-75BB247764E3}"/>
              </a:ext>
            </a:extLst>
          </p:cNvPr>
          <p:cNvSpPr txBox="1"/>
          <p:nvPr/>
        </p:nvSpPr>
        <p:spPr>
          <a:xfrm>
            <a:off x="0" y="0"/>
            <a:ext cx="3419475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Advantages:-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E89792-541A-CF6C-2288-E833C3139368}"/>
              </a:ext>
            </a:extLst>
          </p:cNvPr>
          <p:cNvSpPr txBox="1"/>
          <p:nvPr/>
        </p:nvSpPr>
        <p:spPr>
          <a:xfrm>
            <a:off x="0" y="976223"/>
            <a:ext cx="977265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u="sng" dirty="0"/>
              <a:t>Memory Efficient</a:t>
            </a:r>
            <a:r>
              <a:rPr lang="en-US" sz="2800" b="1" dirty="0"/>
              <a:t>: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bg1"/>
                </a:solidFill>
              </a:rPr>
              <a:t>Stores only the current path up to the depth limit.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u="sng" dirty="0"/>
              <a:t>Avoids Infinite Loops</a:t>
            </a:r>
            <a:r>
              <a:rPr lang="en-US" sz="2800" b="1" dirty="0"/>
              <a:t>: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bg1"/>
                </a:solidFill>
              </a:rPr>
              <a:t>Prevents DFS from going down endless paths.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EF50DE-818C-ED87-03F9-5B046469E137}"/>
              </a:ext>
            </a:extLst>
          </p:cNvPr>
          <p:cNvSpPr txBox="1"/>
          <p:nvPr/>
        </p:nvSpPr>
        <p:spPr>
          <a:xfrm>
            <a:off x="-1" y="2886075"/>
            <a:ext cx="4000501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dirty="0"/>
              <a:t>Disadvantages:-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9F653C4-2DDB-AC0E-A187-A34D51051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4065896"/>
            <a:ext cx="10877551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Incomplete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May miss solutions beyond the depth limit.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 Optimal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Might return a longer or costlier path even if a better one exists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77135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377</TotalTime>
  <Words>747</Words>
  <Application>Microsoft Office PowerPoint</Application>
  <PresentationFormat>Widescreen</PresentationFormat>
  <Paragraphs>79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Algerian</vt:lpstr>
      <vt:lpstr>-apple-system</vt:lpstr>
      <vt:lpstr>Aptos Display</vt:lpstr>
      <vt:lpstr>Arial</vt:lpstr>
      <vt:lpstr>Arial Rounded MT Bold</vt:lpstr>
      <vt:lpstr>Calibri</vt:lpstr>
      <vt:lpstr>Cambria Math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AMAN KUMAR GUPTA</dc:creator>
  <cp:lastModifiedBy>AMAN KUMAR GUPTA</cp:lastModifiedBy>
  <cp:revision>2</cp:revision>
  <dcterms:created xsi:type="dcterms:W3CDTF">2025-11-16T11:43:48Z</dcterms:created>
  <dcterms:modified xsi:type="dcterms:W3CDTF">2025-12-18T05:54:12Z</dcterms:modified>
</cp:coreProperties>
</file>

<file path=docProps/thumbnail.jpeg>
</file>